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</p:sldMasterIdLst>
  <p:notesMasterIdLst>
    <p:notesMasterId r:id="rId43"/>
  </p:notesMasterIdLst>
  <p:sldIdLst>
    <p:sldId id="526" r:id="rId3"/>
    <p:sldId id="562" r:id="rId4"/>
    <p:sldId id="964" r:id="rId5"/>
    <p:sldId id="965" r:id="rId6"/>
    <p:sldId id="966" r:id="rId7"/>
    <p:sldId id="968" r:id="rId8"/>
    <p:sldId id="969" r:id="rId9"/>
    <p:sldId id="970" r:id="rId10"/>
    <p:sldId id="927" r:id="rId11"/>
    <p:sldId id="967" r:id="rId12"/>
    <p:sldId id="985" r:id="rId13"/>
    <p:sldId id="986" r:id="rId14"/>
    <p:sldId id="987" r:id="rId15"/>
    <p:sldId id="971" r:id="rId16"/>
    <p:sldId id="972" r:id="rId17"/>
    <p:sldId id="973" r:id="rId18"/>
    <p:sldId id="988" r:id="rId19"/>
    <p:sldId id="989" r:id="rId20"/>
    <p:sldId id="990" r:id="rId21"/>
    <p:sldId id="991" r:id="rId22"/>
    <p:sldId id="974" r:id="rId23"/>
    <p:sldId id="975" r:id="rId24"/>
    <p:sldId id="976" r:id="rId25"/>
    <p:sldId id="977" r:id="rId26"/>
    <p:sldId id="978" r:id="rId27"/>
    <p:sldId id="979" r:id="rId28"/>
    <p:sldId id="992" r:id="rId29"/>
    <p:sldId id="980" r:id="rId30"/>
    <p:sldId id="981" r:id="rId31"/>
    <p:sldId id="982" r:id="rId32"/>
    <p:sldId id="983" r:id="rId33"/>
    <p:sldId id="993" r:id="rId34"/>
    <p:sldId id="994" r:id="rId35"/>
    <p:sldId id="995" r:id="rId36"/>
    <p:sldId id="996" r:id="rId37"/>
    <p:sldId id="997" r:id="rId38"/>
    <p:sldId id="998" r:id="rId39"/>
    <p:sldId id="999" r:id="rId40"/>
    <p:sldId id="1000" r:id="rId41"/>
    <p:sldId id="9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28/10/2020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CA44F3-CA3A-49AE-9097-FCCC316D2F02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96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33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50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28/10/2020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90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28/10/2020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4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28/10/2020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702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FD7B-6619-4099-9070-21A59E5B9D8B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28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666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3291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176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04305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482836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0002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93615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10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07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28/10/2020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28/10/2020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28/10/2020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28/10/2020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42EE25-7A4A-470A-8E5D-9F7D63BFC9F0}" type="datetime1">
              <a:rPr lang="en-AU" smtClean="0"/>
              <a:t>28/10/2020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89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www.math24.net/topics-differential-equations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th24.net/fourier-series-definition-typical-examples/" TargetMode="External"/><Relationship Id="rId5" Type="http://schemas.openxmlformats.org/officeDocument/2006/relationships/hyperlink" Target="https://www.math24.net/right-triangle/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3564" y="1909411"/>
            <a:ext cx="9592732" cy="2954868"/>
          </a:xfrm>
        </p:spPr>
        <p:txBody>
          <a:bodyPr/>
          <a:lstStyle/>
          <a:p>
            <a:r>
              <a:rPr lang="en-US" sz="5400" dirty="0" smtClean="0"/>
              <a:t>Calculus and Analytical Geometry</a:t>
            </a:r>
            <a:r>
              <a:rPr lang="en-US" dirty="0" smtClean="0"/>
              <a:t/>
            </a:r>
            <a:br>
              <a:rPr lang="en-US" dirty="0" smtClean="0"/>
            </a:b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3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" y="132611"/>
            <a:ext cx="10374671" cy="1098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90" y="1414529"/>
            <a:ext cx="5376360" cy="1755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97" y="3116783"/>
            <a:ext cx="9390861" cy="2154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1" y="3908083"/>
            <a:ext cx="3472950" cy="19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4" y="167553"/>
            <a:ext cx="6257925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988" y="167553"/>
            <a:ext cx="25717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" y="1115291"/>
            <a:ext cx="7715250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666" y="2527588"/>
            <a:ext cx="2762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5" y="-88323"/>
            <a:ext cx="7686675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03" y="728281"/>
            <a:ext cx="330517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5" y="4117907"/>
            <a:ext cx="72866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65" y="361950"/>
            <a:ext cx="770572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12" y="0"/>
            <a:ext cx="4133850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11" y="2724150"/>
            <a:ext cx="340042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92" y="2564060"/>
            <a:ext cx="756285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017" y="3560184"/>
            <a:ext cx="26955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3" y="733358"/>
            <a:ext cx="10407673" cy="4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7" y="193250"/>
            <a:ext cx="10654317" cy="309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3" y="2977435"/>
            <a:ext cx="10892370" cy="1199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26" y="3837932"/>
            <a:ext cx="2312563" cy="24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07" y="332302"/>
            <a:ext cx="8362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90055"/>
            <a:ext cx="219075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1" y="471055"/>
            <a:ext cx="9387609" cy="725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1125412"/>
            <a:ext cx="9490364" cy="1653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87" y="2779036"/>
            <a:ext cx="11049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0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7" y="111268"/>
            <a:ext cx="9295534" cy="2045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32" y="2492952"/>
            <a:ext cx="6896100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8" y="3405620"/>
            <a:ext cx="291465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269" y="5238368"/>
            <a:ext cx="1266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4" y="94818"/>
            <a:ext cx="9506601" cy="1339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7" y="1286308"/>
            <a:ext cx="9247909" cy="1468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48" y="3220316"/>
            <a:ext cx="6353175" cy="226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72" y="5400718"/>
            <a:ext cx="22955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5" y="0"/>
            <a:ext cx="10994882" cy="1648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548" y="2996953"/>
            <a:ext cx="3420348" cy="25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9" y="-37712"/>
            <a:ext cx="10615006" cy="3527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11" y="3219884"/>
            <a:ext cx="23050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28" y="72736"/>
            <a:ext cx="762952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5" y="1787236"/>
            <a:ext cx="2571750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4" y="3774064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14542"/>
            <a:ext cx="294322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1" y="1775157"/>
            <a:ext cx="11096625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33" y="3865037"/>
            <a:ext cx="7896225" cy="2381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7076" y="543167"/>
            <a:ext cx="10390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Trigonometric functions are elementary functions, the argument of which is an angle. </a:t>
            </a:r>
            <a:endParaRPr lang="en-US" dirty="0" smtClean="0"/>
          </a:p>
          <a:p>
            <a:r>
              <a:rPr lang="en-US" dirty="0" smtClean="0"/>
              <a:t>Trigonometric </a:t>
            </a:r>
            <a:r>
              <a:rPr lang="en-US" dirty="0"/>
              <a:t>functions describe the relation between the sides and angles of a </a:t>
            </a:r>
            <a:r>
              <a:rPr lang="en-US" dirty="0">
                <a:hlinkClick r:id="rId5"/>
              </a:rPr>
              <a:t>right triangle</a:t>
            </a:r>
            <a:r>
              <a:rPr lang="en-US" dirty="0" smtClean="0"/>
              <a:t>.</a:t>
            </a:r>
          </a:p>
          <a:p>
            <a:r>
              <a:rPr lang="en-US" dirty="0"/>
              <a:t>Applications of trigonometric functions are extremely diverse.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any periodic processes can be represented as a sum of trigonometric functions (</a:t>
            </a:r>
            <a:r>
              <a:rPr lang="en-US" dirty="0">
                <a:hlinkClick r:id="rId6"/>
              </a:rPr>
              <a:t>Fourier series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functions often appear in the solution of </a:t>
            </a:r>
            <a:r>
              <a:rPr lang="en-US" dirty="0">
                <a:hlinkClick r:id="rId7"/>
              </a:rPr>
              <a:t>differential equations</a:t>
            </a:r>
            <a:r>
              <a:rPr lang="en-US" dirty="0"/>
              <a:t> and functional equations.</a:t>
            </a:r>
          </a:p>
        </p:txBody>
      </p:sp>
    </p:spTree>
    <p:extLst>
      <p:ext uri="{BB962C8B-B14F-4D97-AF65-F5344CB8AC3E}">
        <p14:creationId xmlns:p14="http://schemas.microsoft.com/office/powerpoint/2010/main" val="29590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0" y="145472"/>
            <a:ext cx="9864870" cy="33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9" y="0"/>
            <a:ext cx="8919541" cy="2174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890" y="-98499"/>
            <a:ext cx="3067050" cy="237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2752724"/>
            <a:ext cx="7581900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9" y="3692669"/>
            <a:ext cx="75723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141" y="2767929"/>
            <a:ext cx="3248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3" y="87457"/>
            <a:ext cx="75342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70" y="2220624"/>
            <a:ext cx="2419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1" y="-23221"/>
            <a:ext cx="489585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1" y="462058"/>
            <a:ext cx="8764818" cy="1091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1" y="1638288"/>
            <a:ext cx="760095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811" y="1431067"/>
            <a:ext cx="4545689" cy="39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0"/>
            <a:ext cx="7716155" cy="269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21" y="152832"/>
            <a:ext cx="3143250" cy="507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69" y="3034013"/>
            <a:ext cx="6010710" cy="27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0" y="2165"/>
            <a:ext cx="756285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0" y="2895346"/>
            <a:ext cx="8830541" cy="740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8" y="3747781"/>
            <a:ext cx="108489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5" y="106073"/>
            <a:ext cx="7801427" cy="3374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407423"/>
            <a:ext cx="9312563" cy="28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64" y="158033"/>
            <a:ext cx="6895630" cy="125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9" y="2005147"/>
            <a:ext cx="10603174" cy="8410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9113" y="2022487"/>
            <a:ext cx="669701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0" y="2805163"/>
            <a:ext cx="9458526" cy="13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218642"/>
            <a:ext cx="9732818" cy="189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53" y="2343583"/>
            <a:ext cx="23526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46771"/>
            <a:ext cx="316230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50" y="332508"/>
            <a:ext cx="3209925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3" y="667182"/>
            <a:ext cx="7543800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2255631"/>
            <a:ext cx="781050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63" y="2958234"/>
            <a:ext cx="7610475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56" y="3860883"/>
            <a:ext cx="8022395" cy="21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5" y="222971"/>
            <a:ext cx="7534275" cy="204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85" y="2482561"/>
            <a:ext cx="28194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97" y="3561050"/>
            <a:ext cx="76485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89" y="248948"/>
            <a:ext cx="7905750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9" y="1268123"/>
            <a:ext cx="718185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6" y="2124508"/>
            <a:ext cx="8993332" cy="1583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94" y="3992805"/>
            <a:ext cx="78771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7" y="4042581"/>
            <a:ext cx="8179425" cy="1951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52" y="3482283"/>
            <a:ext cx="3867150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3" y="0"/>
            <a:ext cx="9186431" cy="126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01" y="1288838"/>
            <a:ext cx="8788221" cy="1843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943" y="363415"/>
            <a:ext cx="21431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84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0" y="163007"/>
            <a:ext cx="4365208" cy="12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71" y="0"/>
            <a:ext cx="2266950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83" y="1984229"/>
            <a:ext cx="6257925" cy="284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658" y="1679428"/>
            <a:ext cx="24098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4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33" y="84426"/>
            <a:ext cx="8710612" cy="2411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0" y="3039573"/>
            <a:ext cx="5689629" cy="5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3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65"/>
            <a:ext cx="9424189" cy="1239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5" y="2098789"/>
            <a:ext cx="8977918" cy="1003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839" y="3419581"/>
            <a:ext cx="6410325" cy="2406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5" y="1249397"/>
            <a:ext cx="9354558" cy="8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61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16898"/>
            <a:ext cx="8790709" cy="2331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69" y="2943225"/>
            <a:ext cx="3190875" cy="26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1" y="890155"/>
            <a:ext cx="9667137" cy="822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7991" y="187036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Inequalities </a:t>
            </a:r>
            <a:endParaRPr lang="en-US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2309" y="2099255"/>
                <a:ext cx="2982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309" y="2099255"/>
                <a:ext cx="2982163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045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19707" y="205308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Q----Solve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4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9" y="463371"/>
            <a:ext cx="3653930" cy="265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48" y="339547"/>
            <a:ext cx="3435507" cy="28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45" y="133886"/>
            <a:ext cx="9639125" cy="1572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66" y="2165662"/>
            <a:ext cx="8410375" cy="242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129565" y="112328"/>
            <a:ext cx="2801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function 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33" y="742161"/>
                <a:ext cx="110272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One-one function: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is said to be one-one if distinct element of X have distinct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images in Y .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distinct element of X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Y.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3" y="742161"/>
                <a:ext cx="1102725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8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19789" y="1709440"/>
            <a:ext cx="11389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f(x) = x^2 is not a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one-to-one 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because it produces 4 as the answer when you input both </a:t>
            </a:r>
            <a:r>
              <a:rPr lang="en-US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x=2 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 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-2, but the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f(x) = x - 3 is a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one-to-one 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because it produces a different answer for every input.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78" y="3046051"/>
            <a:ext cx="5561905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5807" y="0"/>
                <a:ext cx="115561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Onto function: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is said to be onto function if each element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image 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 element in A,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range of function is the whole set 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7" y="0"/>
                <a:ext cx="115561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9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06" y="1376222"/>
            <a:ext cx="6018475" cy="35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236749" y="185261"/>
            <a:ext cx="11343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Bijective function: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said to be bijective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both one-one and onto function.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ow to Check if the Given Relation i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7" y="1184856"/>
            <a:ext cx="23812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0" y="893767"/>
            <a:ext cx="10191550" cy="1369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" y="2652487"/>
            <a:ext cx="7132549" cy="2048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565" y="112328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Kinds of function 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61727</TotalTime>
  <Words>142</Words>
  <Application>Microsoft Office PowerPoint</Application>
  <PresentationFormat>Widescreen</PresentationFormat>
  <Paragraphs>59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Garamond</vt:lpstr>
      <vt:lpstr>Times New Roman</vt:lpstr>
      <vt:lpstr>Retrospect</vt:lpstr>
      <vt:lpstr>Organic</vt:lpstr>
      <vt:lpstr>Calculus and Analytical Geometry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Dell</cp:lastModifiedBy>
  <cp:revision>1473</cp:revision>
  <dcterms:created xsi:type="dcterms:W3CDTF">2017-11-23T06:01:10Z</dcterms:created>
  <dcterms:modified xsi:type="dcterms:W3CDTF">2020-10-28T07:37:36Z</dcterms:modified>
</cp:coreProperties>
</file>